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84" r:id="rId4"/>
    <p:sldId id="285" r:id="rId5"/>
    <p:sldId id="260" r:id="rId6"/>
    <p:sldId id="286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7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8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2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3/7/14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3/7/14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3/7/14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3/7/14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3/7/14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3/7/14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3/7/14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3/7/14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3/7/14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3/7/14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3/7/14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3/7/14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Food and Beverage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9 - Production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873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/>
          <a:lstStyle/>
          <a:p>
            <a:r>
              <a:rPr lang="en-US" dirty="0" smtClean="0"/>
              <a:t>Roots – Sweet potatoes, beets, carrots</a:t>
            </a:r>
            <a:endParaRPr lang="en-US" dirty="0"/>
          </a:p>
          <a:p>
            <a:r>
              <a:rPr lang="en-US" dirty="0" smtClean="0"/>
              <a:t>Tubers - potatoes</a:t>
            </a:r>
            <a:endParaRPr lang="en-US" dirty="0"/>
          </a:p>
          <a:p>
            <a:r>
              <a:rPr lang="en-US" dirty="0" smtClean="0"/>
              <a:t>Bulbs – onions, garlic, leeks</a:t>
            </a:r>
            <a:endParaRPr lang="en-US" dirty="0"/>
          </a:p>
          <a:p>
            <a:r>
              <a:rPr lang="en-US" dirty="0" smtClean="0"/>
              <a:t>Stems –celery, rhubarb, asparagus</a:t>
            </a:r>
            <a:endParaRPr lang="en-US" dirty="0"/>
          </a:p>
          <a:p>
            <a:r>
              <a:rPr lang="en-US" dirty="0" smtClean="0"/>
              <a:t>Leaves – lettuce, spinach, cabbage</a:t>
            </a:r>
            <a:endParaRPr lang="en-US" dirty="0"/>
          </a:p>
          <a:p>
            <a:r>
              <a:rPr lang="en-US" dirty="0" smtClean="0"/>
              <a:t>Flowers – cauliflower, broccoli, artichokes </a:t>
            </a:r>
            <a:endParaRPr lang="en-US" dirty="0"/>
          </a:p>
          <a:p>
            <a:r>
              <a:rPr lang="en-US" dirty="0" smtClean="0"/>
              <a:t>Pods and seeds – green beans, peas, lima beans</a:t>
            </a:r>
          </a:p>
          <a:p>
            <a:r>
              <a:rPr lang="en-US" dirty="0" smtClean="0"/>
              <a:t>Sprouts – soybean, sunflower</a:t>
            </a:r>
          </a:p>
          <a:p>
            <a:r>
              <a:rPr lang="en-US" dirty="0" smtClean="0"/>
              <a:t>Vegetable Fruits – tomatoes, eggplants, squash, pumpkin, okra, cucumbers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Vegetables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163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>
            <a:normAutofit/>
          </a:bodyPr>
          <a:lstStyle/>
          <a:p>
            <a:r>
              <a:rPr lang="en-US" dirty="0" smtClean="0"/>
              <a:t>Use fresh ripe products</a:t>
            </a:r>
          </a:p>
          <a:p>
            <a:r>
              <a:rPr lang="en-US" dirty="0" smtClean="0"/>
              <a:t>Variety of colors</a:t>
            </a:r>
          </a:p>
          <a:p>
            <a:r>
              <a:rPr lang="en-US" dirty="0" smtClean="0"/>
              <a:t>Use varied textures</a:t>
            </a:r>
          </a:p>
          <a:p>
            <a:r>
              <a:rPr lang="en-US" dirty="0" smtClean="0"/>
              <a:t>Use the right tools </a:t>
            </a:r>
          </a:p>
          <a:p>
            <a:r>
              <a:rPr lang="en-US" dirty="0" smtClean="0"/>
              <a:t>Freshen washed vegetables in cold water</a:t>
            </a:r>
          </a:p>
          <a:p>
            <a:r>
              <a:rPr lang="en-US" dirty="0" smtClean="0"/>
              <a:t>Chop into uniform sizes, avoid crushing</a:t>
            </a:r>
          </a:p>
          <a:p>
            <a:r>
              <a:rPr lang="en-US" dirty="0" smtClean="0"/>
              <a:t>Handle gently</a:t>
            </a:r>
          </a:p>
          <a:p>
            <a:r>
              <a:rPr lang="en-US" dirty="0" smtClean="0"/>
              <a:t>Add dressing just prior to service</a:t>
            </a:r>
          </a:p>
          <a:p>
            <a:r>
              <a:rPr lang="en-US" dirty="0" smtClean="0"/>
              <a:t>Keep refrigerated until just prior to service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Fruit and Vegetable Salads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60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6625"/>
            <a:ext cx="7408333" cy="3919538"/>
          </a:xfrm>
        </p:spPr>
        <p:txBody>
          <a:bodyPr/>
          <a:lstStyle/>
          <a:p>
            <a:r>
              <a:rPr lang="en-US" dirty="0" smtClean="0"/>
              <a:t>Hot salads</a:t>
            </a:r>
          </a:p>
          <a:p>
            <a:r>
              <a:rPr lang="en-US" dirty="0" smtClean="0"/>
              <a:t>Cold salads</a:t>
            </a:r>
          </a:p>
          <a:p>
            <a:r>
              <a:rPr lang="en-US" dirty="0" smtClean="0"/>
              <a:t>Fruit salads</a:t>
            </a:r>
          </a:p>
          <a:p>
            <a:r>
              <a:rPr lang="en-US" dirty="0" smtClean="0"/>
              <a:t>Pasta salads</a:t>
            </a:r>
          </a:p>
          <a:p>
            <a:r>
              <a:rPr lang="en-US" dirty="0" smtClean="0"/>
              <a:t>Tossed salads</a:t>
            </a:r>
          </a:p>
          <a:p>
            <a:r>
              <a:rPr lang="en-US" dirty="0" smtClean="0"/>
              <a:t>Molded salads – gelatin base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Salads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529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52625"/>
            <a:ext cx="7408333" cy="4173538"/>
          </a:xfrm>
        </p:spPr>
        <p:txBody>
          <a:bodyPr/>
          <a:lstStyle/>
          <a:p>
            <a:r>
              <a:rPr lang="en-US" dirty="0" smtClean="0"/>
              <a:t>Dressings are stable or unstable emulsions</a:t>
            </a:r>
          </a:p>
          <a:p>
            <a:r>
              <a:rPr lang="en-US" dirty="0" smtClean="0"/>
              <a:t>Emulsion is the mixture of two or more liquids than are ordinarily unmixable</a:t>
            </a:r>
          </a:p>
          <a:p>
            <a:endParaRPr lang="en-US" dirty="0"/>
          </a:p>
          <a:p>
            <a:r>
              <a:rPr lang="en-US" dirty="0" smtClean="0"/>
              <a:t>Marinades are seasoned liquids that are usually made with vegetable or olive oil, and an acid wine, vinegar, fruit juice</a:t>
            </a:r>
          </a:p>
          <a:p>
            <a:r>
              <a:rPr lang="en-US" dirty="0" smtClean="0"/>
              <a:t>Herbs, spices and vegetables are added for flavoring</a:t>
            </a:r>
          </a:p>
          <a:p>
            <a:r>
              <a:rPr lang="en-US" dirty="0" smtClean="0"/>
              <a:t>Can be used to tenderize or be used as a cooking medium or sauce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Dressing and Marinades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926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Fruits and vegetables typically used</a:t>
            </a:r>
          </a:p>
          <a:p>
            <a:r>
              <a:rPr lang="en-US" dirty="0" smtClean="0"/>
              <a:t>Use the characteristics of each to offer a variety of form, color and textures</a:t>
            </a:r>
          </a:p>
          <a:p>
            <a:r>
              <a:rPr lang="en-US" dirty="0" smtClean="0"/>
              <a:t>Use your imagination</a:t>
            </a:r>
          </a:p>
          <a:p>
            <a:r>
              <a:rPr lang="en-US" dirty="0" smtClean="0"/>
              <a:t>Must be edible!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Garnishes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35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32000"/>
            <a:ext cx="7408333" cy="4094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Steaming</a:t>
            </a:r>
          </a:p>
          <a:p>
            <a:r>
              <a:rPr lang="en-US" sz="2800" dirty="0" smtClean="0"/>
              <a:t>Baking</a:t>
            </a:r>
          </a:p>
          <a:p>
            <a:r>
              <a:rPr lang="en-US" sz="2800" dirty="0" smtClean="0"/>
              <a:t>Frying (stir fry, deep fry)</a:t>
            </a:r>
          </a:p>
          <a:p>
            <a:r>
              <a:rPr lang="en-US" sz="2800" dirty="0" smtClean="0"/>
              <a:t>Microwaving</a:t>
            </a:r>
          </a:p>
          <a:p>
            <a:r>
              <a:rPr lang="en-US" sz="2800" dirty="0" smtClean="0"/>
              <a:t>Boiling (blanching)</a:t>
            </a:r>
          </a:p>
          <a:p>
            <a:r>
              <a:rPr lang="en-US" sz="2800" dirty="0" smtClean="0"/>
              <a:t>Vacuum processing (sous vide)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Cooking Fruits and Vegetables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346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D2614EB-5D50-B642-BDF5-A127542499AC}" type="slidenum">
              <a:rPr lang="en-US" sz="1000">
                <a:solidFill>
                  <a:schemeClr val="bg1"/>
                </a:solidFill>
                <a:latin typeface="Arial" charset="0"/>
              </a:rPr>
              <a:pPr eaLnBrk="1" hangingPunct="1"/>
              <a:t>16</a:t>
            </a:fld>
            <a:endParaRPr lang="en-US" sz="1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Meat Cuts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13" y="1081088"/>
            <a:ext cx="5932487" cy="577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1628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>
            <a:normAutofit/>
          </a:bodyPr>
          <a:lstStyle/>
          <a:p>
            <a:r>
              <a:rPr lang="en-US" dirty="0" smtClean="0"/>
              <a:t>Components</a:t>
            </a:r>
            <a:endParaRPr lang="en-US" dirty="0"/>
          </a:p>
          <a:p>
            <a:pPr lvl="1"/>
            <a:r>
              <a:rPr lang="en-US" dirty="0" smtClean="0"/>
              <a:t>Muscle fiber</a:t>
            </a:r>
          </a:p>
          <a:p>
            <a:pPr lvl="1"/>
            <a:r>
              <a:rPr lang="en-US" dirty="0" smtClean="0"/>
              <a:t>Connective Tissue</a:t>
            </a:r>
          </a:p>
          <a:p>
            <a:pPr lvl="1"/>
            <a:r>
              <a:rPr lang="en-US" dirty="0" smtClean="0"/>
              <a:t>Fat </a:t>
            </a:r>
          </a:p>
          <a:p>
            <a:pPr lvl="1"/>
            <a:r>
              <a:rPr lang="en-US" dirty="0" smtClean="0"/>
              <a:t>Bone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Tenderness</a:t>
            </a:r>
          </a:p>
          <a:p>
            <a:pPr lvl="1"/>
            <a:r>
              <a:rPr lang="en-US" dirty="0" smtClean="0"/>
              <a:t>Fat</a:t>
            </a:r>
          </a:p>
          <a:p>
            <a:pPr lvl="1"/>
            <a:r>
              <a:rPr lang="en-US" dirty="0" smtClean="0"/>
              <a:t>Cut</a:t>
            </a:r>
          </a:p>
          <a:p>
            <a:pPr lvl="1"/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Temperature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624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>
            <a:normAutofit/>
          </a:bodyPr>
          <a:lstStyle/>
          <a:p>
            <a:r>
              <a:rPr lang="en-US" dirty="0" smtClean="0"/>
              <a:t>Goals include improving flavor, changing color, tenderizing, and destroying pathogens</a:t>
            </a:r>
          </a:p>
          <a:p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Roasting</a:t>
            </a:r>
          </a:p>
          <a:p>
            <a:pPr lvl="1"/>
            <a:r>
              <a:rPr lang="en-US" dirty="0" smtClean="0"/>
              <a:t>Broiling</a:t>
            </a:r>
          </a:p>
          <a:p>
            <a:pPr lvl="1"/>
            <a:r>
              <a:rPr lang="en-US" dirty="0" smtClean="0"/>
              <a:t>Pan Broiling</a:t>
            </a:r>
          </a:p>
          <a:p>
            <a:pPr lvl="1"/>
            <a:r>
              <a:rPr lang="en-US" dirty="0" smtClean="0"/>
              <a:t>Frying</a:t>
            </a:r>
          </a:p>
          <a:p>
            <a:pPr lvl="1"/>
            <a:r>
              <a:rPr lang="en-US" dirty="0" smtClean="0"/>
              <a:t>Braising</a:t>
            </a:r>
          </a:p>
          <a:p>
            <a:pPr lvl="1"/>
            <a:r>
              <a:rPr lang="en-US" dirty="0" smtClean="0"/>
              <a:t>Simmering</a:t>
            </a:r>
          </a:p>
          <a:p>
            <a:pPr lvl="1"/>
            <a:r>
              <a:rPr lang="en-US" dirty="0" smtClean="0"/>
              <a:t>Pressure Cooking</a:t>
            </a:r>
          </a:p>
          <a:p>
            <a:r>
              <a:rPr lang="en-US" dirty="0" smtClean="0"/>
              <a:t>Other – Stocks – brown and white, bouillon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Cooking Meat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728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63750"/>
            <a:ext cx="7408333" cy="40624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Types –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Fin Fish</a:t>
            </a:r>
          </a:p>
          <a:p>
            <a:pPr marL="0" indent="0">
              <a:buNone/>
            </a:pPr>
            <a:r>
              <a:rPr lang="en-US" dirty="0" smtClean="0"/>
              <a:t>	Shell Fish</a:t>
            </a:r>
          </a:p>
          <a:p>
            <a:pPr marL="0" indent="0">
              <a:buNone/>
            </a:pPr>
            <a:r>
              <a:rPr lang="en-US" dirty="0" smtClean="0"/>
              <a:t>Cooking Methods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Frying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Broiling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Baking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Acid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519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 to meeting guest expectations</a:t>
            </a:r>
          </a:p>
          <a:p>
            <a:r>
              <a:rPr lang="en-US" dirty="0" smtClean="0"/>
              <a:t>Should be tailored to the needs of the operation</a:t>
            </a:r>
          </a:p>
          <a:p>
            <a:pPr lvl="1"/>
            <a:r>
              <a:rPr lang="en-US" dirty="0" smtClean="0"/>
              <a:t>Stakeholder involvement</a:t>
            </a:r>
          </a:p>
          <a:p>
            <a:r>
              <a:rPr lang="en-US" dirty="0" smtClean="0"/>
              <a:t>Primary purpose is to determine the quantity of menu items to prepare</a:t>
            </a:r>
          </a:p>
          <a:p>
            <a:r>
              <a:rPr lang="en-US" dirty="0" smtClean="0"/>
              <a:t>Use historical records to generate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203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6625"/>
            <a:ext cx="7408333" cy="3919538"/>
          </a:xfrm>
        </p:spPr>
        <p:txBody>
          <a:bodyPr/>
          <a:lstStyle/>
          <a:p>
            <a:r>
              <a:rPr lang="en-US" dirty="0" smtClean="0"/>
              <a:t>Cooking Considerations</a:t>
            </a:r>
          </a:p>
          <a:p>
            <a:r>
              <a:rPr lang="en-US" dirty="0" smtClean="0"/>
              <a:t>Use as soon as possible after purchase</a:t>
            </a:r>
          </a:p>
          <a:p>
            <a:r>
              <a:rPr lang="en-US" dirty="0" smtClean="0"/>
              <a:t>Boiling can cause them to become rubbery</a:t>
            </a:r>
          </a:p>
          <a:p>
            <a:r>
              <a:rPr lang="en-US" dirty="0" smtClean="0"/>
              <a:t>Hard cooked eggs – no longer than 15 minutes</a:t>
            </a:r>
          </a:p>
          <a:p>
            <a:r>
              <a:rPr lang="en-US" dirty="0" smtClean="0"/>
              <a:t>Soft boiled eggs 1 to 3 minutes</a:t>
            </a:r>
          </a:p>
          <a:p>
            <a:r>
              <a:rPr lang="en-US" dirty="0" smtClean="0"/>
              <a:t>Immerse in cold water to stop cooking process</a:t>
            </a:r>
          </a:p>
          <a:p>
            <a:r>
              <a:rPr lang="en-US" dirty="0" smtClean="0"/>
              <a:t>Poaching</a:t>
            </a:r>
          </a:p>
          <a:p>
            <a:r>
              <a:rPr lang="en-US" dirty="0" smtClean="0"/>
              <a:t>Cook at lowest possible temperature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Eggs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7571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36750"/>
            <a:ext cx="7408333" cy="418941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Binding and coating</a:t>
            </a:r>
          </a:p>
          <a:p>
            <a:r>
              <a:rPr lang="en-US" sz="3600" dirty="0" smtClean="0"/>
              <a:t>Leavening Agent</a:t>
            </a:r>
          </a:p>
          <a:p>
            <a:r>
              <a:rPr lang="en-US" sz="3600" dirty="0" smtClean="0"/>
              <a:t>Emulsifying agent</a:t>
            </a:r>
          </a:p>
          <a:p>
            <a:r>
              <a:rPr lang="en-US" sz="3600" dirty="0" smtClean="0"/>
              <a:t>Interfering Substance (sherbets, </a:t>
            </a:r>
            <a:r>
              <a:rPr lang="en-US" sz="3600" dirty="0" err="1" smtClean="0"/>
              <a:t>etc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Clarifying agent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7236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52625"/>
            <a:ext cx="7408333" cy="4173538"/>
          </a:xfrm>
        </p:spPr>
        <p:txBody>
          <a:bodyPr/>
          <a:lstStyle/>
          <a:p>
            <a:r>
              <a:rPr lang="en-US" dirty="0" smtClean="0"/>
              <a:t>Pasteurization – process that controls heat to destroy bacteria</a:t>
            </a:r>
          </a:p>
          <a:p>
            <a:r>
              <a:rPr lang="en-US" dirty="0" smtClean="0"/>
              <a:t>Homogenization – breaks up fat particles so they remain suspended in the milk</a:t>
            </a:r>
          </a:p>
          <a:p>
            <a:r>
              <a:rPr lang="en-US" dirty="0" smtClean="0"/>
              <a:t>Milk is delicate – can scorch, curdle and is highly perishable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Dairy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932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54250"/>
            <a:ext cx="7408333" cy="3871913"/>
          </a:xfrm>
        </p:spPr>
        <p:txBody>
          <a:bodyPr/>
          <a:lstStyle/>
          <a:p>
            <a:r>
              <a:rPr lang="en-US" dirty="0" smtClean="0"/>
              <a:t>Milk</a:t>
            </a:r>
          </a:p>
          <a:p>
            <a:pPr lvl="1"/>
            <a:r>
              <a:rPr lang="en-US" dirty="0" smtClean="0"/>
              <a:t>Heat should be kept as low as possible</a:t>
            </a:r>
          </a:p>
          <a:p>
            <a:pPr lvl="1"/>
            <a:r>
              <a:rPr lang="en-US" dirty="0" smtClean="0"/>
              <a:t>Preferably in a double boiler</a:t>
            </a:r>
          </a:p>
          <a:p>
            <a:pPr lvl="1"/>
            <a:r>
              <a:rPr lang="en-US" dirty="0" smtClean="0"/>
              <a:t>Stir frequently</a:t>
            </a:r>
          </a:p>
          <a:p>
            <a:endParaRPr lang="en-US" dirty="0"/>
          </a:p>
          <a:p>
            <a:r>
              <a:rPr lang="en-US" dirty="0" smtClean="0"/>
              <a:t>Cheese</a:t>
            </a:r>
          </a:p>
          <a:p>
            <a:pPr lvl="1"/>
            <a:r>
              <a:rPr lang="en-US" dirty="0" smtClean="0"/>
              <a:t>Proteins coagulate with heat – can get tough and rubbery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Cooking with Milk &amp; Cheese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6484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36750"/>
            <a:ext cx="7408333" cy="418941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Flour</a:t>
            </a:r>
          </a:p>
          <a:p>
            <a:r>
              <a:rPr lang="en-US" dirty="0" smtClean="0"/>
              <a:t>Leavening agents</a:t>
            </a:r>
          </a:p>
          <a:p>
            <a:pPr lvl="1"/>
            <a:r>
              <a:rPr lang="en-US" dirty="0" smtClean="0"/>
              <a:t>Eggs</a:t>
            </a:r>
          </a:p>
          <a:p>
            <a:pPr lvl="1"/>
            <a:r>
              <a:rPr lang="en-US" dirty="0" smtClean="0"/>
              <a:t>Yeasts</a:t>
            </a:r>
          </a:p>
          <a:p>
            <a:pPr lvl="1"/>
            <a:r>
              <a:rPr lang="en-US" dirty="0" smtClean="0"/>
              <a:t>Baking soda</a:t>
            </a:r>
          </a:p>
          <a:p>
            <a:pPr lvl="1"/>
            <a:r>
              <a:rPr lang="en-US" dirty="0" smtClean="0"/>
              <a:t>Baking Powder</a:t>
            </a:r>
          </a:p>
          <a:p>
            <a:r>
              <a:rPr lang="en-US" dirty="0" smtClean="0"/>
              <a:t>Fat – </a:t>
            </a:r>
          </a:p>
          <a:p>
            <a:pPr lvl="1"/>
            <a:r>
              <a:rPr lang="en-US" dirty="0" smtClean="0"/>
              <a:t>Fats that are plastic cab hold shape in a batter or dough</a:t>
            </a:r>
          </a:p>
          <a:p>
            <a:r>
              <a:rPr lang="en-US" dirty="0" smtClean="0"/>
              <a:t>Liquids</a:t>
            </a:r>
          </a:p>
          <a:p>
            <a:r>
              <a:rPr lang="en-US" dirty="0" smtClean="0"/>
              <a:t>Eggs</a:t>
            </a:r>
          </a:p>
          <a:p>
            <a:r>
              <a:rPr lang="en-US" dirty="0" smtClean="0"/>
              <a:t>Sugar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6408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75B8408-34A9-3F40-A615-6E28B6436ED2}" type="slidenum">
              <a:rPr lang="en-US" sz="1000">
                <a:solidFill>
                  <a:schemeClr val="bg1"/>
                </a:solidFill>
                <a:latin typeface="Arial" charset="0"/>
              </a:rPr>
              <a:pPr eaLnBrk="1" hangingPunct="1"/>
              <a:t>25</a:t>
            </a:fld>
            <a:endParaRPr lang="en-US" sz="1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Common Baking Ingredients </a:t>
            </a:r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113" y="1752600"/>
            <a:ext cx="6542087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2278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Coffee</a:t>
            </a:r>
          </a:p>
          <a:p>
            <a:pPr lvl="1"/>
            <a:r>
              <a:rPr lang="en-US" dirty="0" smtClean="0"/>
              <a:t>Should be held at 185 F – never allow to boil</a:t>
            </a:r>
          </a:p>
          <a:p>
            <a:pPr lvl="1"/>
            <a:r>
              <a:rPr lang="en-US" dirty="0" smtClean="0"/>
              <a:t>Make Ice coffee 2X stronger to compensate for ice</a:t>
            </a:r>
          </a:p>
          <a:p>
            <a:endParaRPr lang="en-US" dirty="0"/>
          </a:p>
          <a:p>
            <a:r>
              <a:rPr lang="en-US" dirty="0" smtClean="0"/>
              <a:t>Tea</a:t>
            </a:r>
          </a:p>
          <a:p>
            <a:pPr lvl="1"/>
            <a:r>
              <a:rPr lang="en-US" dirty="0" smtClean="0"/>
              <a:t>Steep in cup no longer than 5 minutes</a:t>
            </a:r>
          </a:p>
          <a:p>
            <a:pPr lvl="1"/>
            <a:r>
              <a:rPr lang="en-US" dirty="0" smtClean="0"/>
              <a:t>2 </a:t>
            </a:r>
            <a:r>
              <a:rPr lang="en-US" dirty="0" err="1" smtClean="0"/>
              <a:t>oz</a:t>
            </a:r>
            <a:r>
              <a:rPr lang="en-US" dirty="0" smtClean="0"/>
              <a:t> tea to 1 gallon of water</a:t>
            </a:r>
          </a:p>
          <a:p>
            <a:pPr lvl="1"/>
            <a:r>
              <a:rPr lang="en-US" dirty="0" smtClean="0"/>
              <a:t>Make ice tea stronger to compensation for ice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Coffees &amp; Teas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37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89125"/>
            <a:ext cx="7408333" cy="4237038"/>
          </a:xfrm>
        </p:spPr>
        <p:txBody>
          <a:bodyPr/>
          <a:lstStyle/>
          <a:p>
            <a:r>
              <a:rPr lang="en-US" dirty="0" smtClean="0"/>
              <a:t>Recycle</a:t>
            </a:r>
          </a:p>
          <a:p>
            <a:r>
              <a:rPr lang="en-US" dirty="0" smtClean="0"/>
              <a:t>Use recycled products</a:t>
            </a:r>
          </a:p>
          <a:p>
            <a:r>
              <a:rPr lang="en-US" dirty="0" smtClean="0"/>
              <a:t>Choose sustainable menu items</a:t>
            </a:r>
          </a:p>
          <a:p>
            <a:r>
              <a:rPr lang="en-US" dirty="0" smtClean="0"/>
              <a:t>Buy locally</a:t>
            </a:r>
          </a:p>
          <a:p>
            <a:r>
              <a:rPr lang="en-US" dirty="0" smtClean="0"/>
              <a:t>Clean &amp; Maintain equipment</a:t>
            </a:r>
          </a:p>
          <a:p>
            <a:r>
              <a:rPr lang="en-US" dirty="0" smtClean="0"/>
              <a:t>Install energy efficient equipment &amp; lighting</a:t>
            </a:r>
          </a:p>
          <a:p>
            <a:r>
              <a:rPr lang="en-US" dirty="0" smtClean="0"/>
              <a:t>Reduce and reuse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Restaurants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168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C9A35E9-F8F3-1E4B-B609-9C231F643726}" type="slidenum">
              <a:rPr lang="en-US" sz="1000">
                <a:solidFill>
                  <a:schemeClr val="bg1"/>
                </a:solidFill>
                <a:latin typeface="Arial" charset="0"/>
              </a:rPr>
              <a:pPr eaLnBrk="1" hangingPunct="1"/>
              <a:t>3</a:t>
            </a:fld>
            <a:endParaRPr lang="en-US" sz="1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Estimating Production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19200"/>
            <a:ext cx="6846888" cy="512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7657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C9F8A5D-27CD-7747-8C72-46C9865188D2}" type="slidenum">
              <a:rPr lang="en-US" sz="1000">
                <a:solidFill>
                  <a:schemeClr val="bg1"/>
                </a:solidFill>
                <a:latin typeface="Arial" charset="0"/>
              </a:rPr>
              <a:pPr eaLnBrk="1" hangingPunct="1"/>
              <a:t>4</a:t>
            </a:fld>
            <a:endParaRPr lang="en-US" sz="1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Estimating Production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43000"/>
            <a:ext cx="708025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2480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36750"/>
            <a:ext cx="7408333" cy="418941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Steps –</a:t>
            </a:r>
          </a:p>
          <a:p>
            <a:pPr lvl="1"/>
            <a:r>
              <a:rPr lang="en-US" sz="3200" dirty="0" smtClean="0"/>
              <a:t>Planning</a:t>
            </a:r>
          </a:p>
          <a:p>
            <a:pPr lvl="1"/>
            <a:r>
              <a:rPr lang="en-US" sz="3200" dirty="0" smtClean="0"/>
              <a:t>Preparing</a:t>
            </a:r>
          </a:p>
          <a:p>
            <a:pPr lvl="1"/>
            <a:r>
              <a:rPr lang="en-US" sz="3200" dirty="0" smtClean="0"/>
              <a:t>Cooking</a:t>
            </a:r>
          </a:p>
          <a:p>
            <a:pPr lvl="1"/>
            <a:r>
              <a:rPr lang="en-US" sz="3200" dirty="0" smtClean="0"/>
              <a:t>Service/Holding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Production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748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25A7B76-6286-0543-8378-14C4BC1118D6}" type="slidenum">
              <a:rPr lang="en-US" sz="1000">
                <a:solidFill>
                  <a:schemeClr val="bg1"/>
                </a:solidFill>
                <a:latin typeface="Arial" charset="0"/>
              </a:rPr>
              <a:pPr eaLnBrk="1" hangingPunct="1"/>
              <a:t>6</a:t>
            </a:fld>
            <a:endParaRPr lang="en-US" sz="1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Basic Cooking Methods</a:t>
            </a: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66800"/>
            <a:ext cx="6326188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83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Begin with Quality Foods</a:t>
            </a:r>
          </a:p>
          <a:p>
            <a:r>
              <a:rPr lang="en-US" dirty="0" smtClean="0"/>
              <a:t>Clean Properly</a:t>
            </a:r>
          </a:p>
          <a:p>
            <a:r>
              <a:rPr lang="en-US" dirty="0" smtClean="0"/>
              <a:t>Properly Handled</a:t>
            </a:r>
          </a:p>
          <a:p>
            <a:r>
              <a:rPr lang="en-US" dirty="0" smtClean="0"/>
              <a:t>Use Proper seasoning</a:t>
            </a:r>
          </a:p>
          <a:p>
            <a:r>
              <a:rPr lang="en-US" dirty="0" smtClean="0"/>
              <a:t>Use the right techniques</a:t>
            </a:r>
          </a:p>
          <a:p>
            <a:r>
              <a:rPr lang="en-US" dirty="0" smtClean="0"/>
              <a:t>Follow standard recipes</a:t>
            </a:r>
          </a:p>
          <a:p>
            <a:r>
              <a:rPr lang="en-US" dirty="0" smtClean="0"/>
              <a:t>Cook the right amount</a:t>
            </a:r>
          </a:p>
          <a:p>
            <a:r>
              <a:rPr lang="en-US" dirty="0" smtClean="0"/>
              <a:t>Serve as soon as possible</a:t>
            </a:r>
          </a:p>
          <a:p>
            <a:r>
              <a:rPr lang="en-US" dirty="0" smtClean="0"/>
              <a:t>Hot food hot – cold food cold</a:t>
            </a:r>
          </a:p>
          <a:p>
            <a:r>
              <a:rPr lang="en-US" dirty="0"/>
              <a:t>M</a:t>
            </a:r>
            <a:r>
              <a:rPr lang="en-US" dirty="0" smtClean="0"/>
              <a:t>ake it special</a:t>
            </a:r>
          </a:p>
          <a:p>
            <a:r>
              <a:rPr lang="en-US" dirty="0" smtClean="0"/>
              <a:t>Never be satisfied with less than </a:t>
            </a:r>
            <a:r>
              <a:rPr lang="en-US" dirty="0" err="1" smtClean="0"/>
              <a:t>excelllent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Production Principles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730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44625"/>
            <a:ext cx="7408333" cy="46815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Fruit refers to the matured ovary of a plant, including seeds.</a:t>
            </a:r>
          </a:p>
          <a:p>
            <a:r>
              <a:rPr lang="en-US" dirty="0" smtClean="0"/>
              <a:t>Fruits are high in carbohydrates, water vitamins and minerals</a:t>
            </a:r>
          </a:p>
          <a:p>
            <a:r>
              <a:rPr lang="en-US" dirty="0" smtClean="0"/>
              <a:t>Handle as little as possible</a:t>
            </a:r>
            <a:endParaRPr lang="en-US" dirty="0"/>
          </a:p>
          <a:p>
            <a:r>
              <a:rPr lang="en-US" dirty="0" smtClean="0"/>
              <a:t>Fruit costs are affected by:</a:t>
            </a:r>
          </a:p>
          <a:p>
            <a:pPr lvl="1"/>
            <a:r>
              <a:rPr lang="en-US" dirty="0" smtClean="0"/>
              <a:t>Perishability</a:t>
            </a:r>
          </a:p>
          <a:p>
            <a:pPr lvl="1"/>
            <a:r>
              <a:rPr lang="en-US" dirty="0" smtClean="0"/>
              <a:t>Pesticides</a:t>
            </a:r>
          </a:p>
          <a:p>
            <a:pPr lvl="1"/>
            <a:r>
              <a:rPr lang="en-US" dirty="0" smtClean="0"/>
              <a:t>Weather</a:t>
            </a:r>
          </a:p>
          <a:p>
            <a:pPr lvl="1"/>
            <a:r>
              <a:rPr lang="en-US" dirty="0" smtClean="0"/>
              <a:t>Consumer preferences</a:t>
            </a:r>
          </a:p>
          <a:p>
            <a:pPr lvl="1"/>
            <a:r>
              <a:rPr lang="en-US" dirty="0" smtClean="0"/>
              <a:t>Packaging</a:t>
            </a:r>
          </a:p>
          <a:p>
            <a:pPr lvl="1"/>
            <a:r>
              <a:rPr lang="en-US" dirty="0" smtClean="0"/>
              <a:t>Processing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Fresh Fruits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28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73250"/>
            <a:ext cx="7408333" cy="4252913"/>
          </a:xfrm>
        </p:spPr>
        <p:txBody>
          <a:bodyPr>
            <a:noAutofit/>
          </a:bodyPr>
          <a:lstStyle/>
          <a:p>
            <a:r>
              <a:rPr lang="en-US" sz="2800" dirty="0" smtClean="0"/>
              <a:t>Refers to any plant grown for food for an edible part other than the ovary</a:t>
            </a:r>
          </a:p>
          <a:p>
            <a:r>
              <a:rPr lang="en-US" sz="2800" dirty="0" smtClean="0"/>
              <a:t>Generally have less sugar and more starch than fruits</a:t>
            </a:r>
          </a:p>
          <a:p>
            <a:r>
              <a:rPr lang="en-US" sz="2800" dirty="0" smtClean="0"/>
              <a:t>Rich in vitamins and minerals</a:t>
            </a:r>
          </a:p>
          <a:p>
            <a:r>
              <a:rPr lang="en-US" sz="2800" dirty="0" smtClean="0"/>
              <a:t>Careful washing is important</a:t>
            </a:r>
          </a:p>
          <a:p>
            <a:r>
              <a:rPr lang="en-US" sz="2800" dirty="0" smtClean="0"/>
              <a:t>Pare thinly to retain essential vitamins and minerals</a:t>
            </a:r>
          </a:p>
          <a:p>
            <a:r>
              <a:rPr lang="en-US" sz="2800" dirty="0" smtClean="0"/>
              <a:t>Purchase for immediate consumption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Fresh Vegetables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58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113</TotalTime>
  <Words>746</Words>
  <Application>Microsoft Macintosh PowerPoint</Application>
  <PresentationFormat>On-screen Show (4:3)</PresentationFormat>
  <Paragraphs>189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Waveform</vt:lpstr>
      <vt:lpstr>Food and Beverage Management</vt:lpstr>
      <vt:lpstr>Production Planning</vt:lpstr>
      <vt:lpstr>Estimating Production</vt:lpstr>
      <vt:lpstr>Estimating Production</vt:lpstr>
      <vt:lpstr>Food Production</vt:lpstr>
      <vt:lpstr>Basic Cooking Methods</vt:lpstr>
      <vt:lpstr>Food Production Principles</vt:lpstr>
      <vt:lpstr>Fresh Fruits </vt:lpstr>
      <vt:lpstr>Fresh Vegetables</vt:lpstr>
      <vt:lpstr>Vegetables</vt:lpstr>
      <vt:lpstr>Fruit and Vegetable Salads</vt:lpstr>
      <vt:lpstr>Types of Salads</vt:lpstr>
      <vt:lpstr>Dressing and Marinades</vt:lpstr>
      <vt:lpstr>Garnishes</vt:lpstr>
      <vt:lpstr>Cooking Fruits and Vegetables</vt:lpstr>
      <vt:lpstr>Meat Cuts</vt:lpstr>
      <vt:lpstr>Meat </vt:lpstr>
      <vt:lpstr>Cooking Meat</vt:lpstr>
      <vt:lpstr>Fish</vt:lpstr>
      <vt:lpstr>Eggs </vt:lpstr>
      <vt:lpstr>Uses </vt:lpstr>
      <vt:lpstr>Dairy Products</vt:lpstr>
      <vt:lpstr>Cooking with Milk &amp; Cheese</vt:lpstr>
      <vt:lpstr>Baking</vt:lpstr>
      <vt:lpstr>Common Baking Ingredients </vt:lpstr>
      <vt:lpstr>Coffees &amp; Teas</vt:lpstr>
      <vt:lpstr>Green Restaurants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Beverage Management</dc:title>
  <dc:creator>Raleigh Whitehurst</dc:creator>
  <cp:lastModifiedBy>Raleigh Whitehurst</cp:lastModifiedBy>
  <cp:revision>19</cp:revision>
  <dcterms:created xsi:type="dcterms:W3CDTF">2013-10-29T14:42:38Z</dcterms:created>
  <dcterms:modified xsi:type="dcterms:W3CDTF">2014-03-07T15:02:03Z</dcterms:modified>
</cp:coreProperties>
</file>